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90" r:id="rId6"/>
    <p:sldId id="265" r:id="rId7"/>
    <p:sldId id="266" r:id="rId8"/>
    <p:sldId id="293" r:id="rId9"/>
    <p:sldId id="260" r:id="rId10"/>
    <p:sldId id="261" r:id="rId11"/>
    <p:sldId id="262" r:id="rId12"/>
    <p:sldId id="268" r:id="rId13"/>
    <p:sldId id="269" r:id="rId14"/>
    <p:sldId id="264" r:id="rId15"/>
    <p:sldId id="270" r:id="rId16"/>
    <p:sldId id="271" r:id="rId17"/>
    <p:sldId id="272" r:id="rId18"/>
    <p:sldId id="273" r:id="rId19"/>
    <p:sldId id="289" r:id="rId20"/>
    <p:sldId id="286" r:id="rId21"/>
    <p:sldId id="288" r:id="rId22"/>
    <p:sldId id="281" r:id="rId23"/>
    <p:sldId id="274" r:id="rId24"/>
    <p:sldId id="284" r:id="rId25"/>
    <p:sldId id="285" r:id="rId26"/>
    <p:sldId id="279" r:id="rId27"/>
    <p:sldId id="275" r:id="rId28"/>
    <p:sldId id="287" r:id="rId29"/>
    <p:sldId id="277" r:id="rId30"/>
    <p:sldId id="291" r:id="rId31"/>
    <p:sldId id="292" r:id="rId32"/>
    <p:sldId id="294" r:id="rId3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1E61459-E678-40A0-8725-802603EF6C53}" type="datetimeFigureOut">
              <a:rPr lang="ar-SA" smtClean="0"/>
              <a:t>17/01/1436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7EAFAC4-7068-4EA4-9BB9-6F511EC65652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40561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AFAC4-7068-4EA4-9BB9-6F511EC65652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82825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358E4-816F-4A9C-BE97-06CD05A73DC8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74007302"/>
      </p:ext>
    </p:extLst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3234C-5F82-4D17-AFA2-E18DB92E603B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7094215"/>
      </p:ext>
    </p:extLst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CAD4E-1785-443F-98D9-C889A700F29D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1801524"/>
      </p:ext>
    </p:extLst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7769C-B217-4977-BEAA-8C19462B74A9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50495925"/>
      </p:ext>
    </p:extLst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8ED1-2899-45BA-8B77-AEF1CBA239F6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53337869"/>
      </p:ext>
    </p:extLst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E572-A42D-49A3-9310-38C621889690}" type="datetime1">
              <a:rPr lang="ar-SA" smtClean="0"/>
              <a:t>17/01/1436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5873092"/>
      </p:ext>
    </p:extLst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FB6A0-89B7-474B-8E27-2FE920AE71BB}" type="datetime1">
              <a:rPr lang="ar-SA" smtClean="0"/>
              <a:t>17/01/1436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62892245"/>
      </p:ext>
    </p:extLst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6F6D-50E1-4E15-B5AD-868562B41C61}" type="datetime1">
              <a:rPr lang="ar-SA" smtClean="0"/>
              <a:t>17/01/1436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64854043"/>
      </p:ext>
    </p:extLst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95656-67E7-4748-8802-B4EF1AD4A50D}" type="datetime1">
              <a:rPr lang="ar-SA" smtClean="0"/>
              <a:t>17/01/1436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86182874"/>
      </p:ext>
    </p:extLst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6D03-BF4F-438F-8906-A2DFC666CDA0}" type="datetime1">
              <a:rPr lang="ar-SA" smtClean="0"/>
              <a:t>17/01/1436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65448111"/>
      </p:ext>
    </p:extLst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B1290-602F-448D-B899-7C1D5C935A8E}" type="datetime1">
              <a:rPr lang="ar-SA" smtClean="0"/>
              <a:t>17/01/1436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26416217"/>
      </p:ext>
    </p:extLst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090F6-E20E-4E35-AFDE-8B7305141D28}" type="datetime1">
              <a:rPr lang="ar-SA" smtClean="0"/>
              <a:t>17/01/1436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AA616-861A-498E-8BBA-9DAF1237FA7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0829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154559"/>
          </a:xfrm>
        </p:spPr>
        <p:txBody>
          <a:bodyPr/>
          <a:lstStyle/>
          <a:p>
            <a:pPr rtl="0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Glomerulonephritis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136904" cy="1752600"/>
          </a:xfrm>
        </p:spPr>
        <p:txBody>
          <a:bodyPr>
            <a:normAutofit lnSpcReduction="10000"/>
          </a:bodyPr>
          <a:lstStyle/>
          <a:p>
            <a:pPr rtl="0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</a:t>
            </a:r>
          </a:p>
          <a:p>
            <a:pPr rtl="0"/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Abdelaty Shawky</a:t>
            </a:r>
          </a:p>
          <a:p>
            <a:pPr rtl="0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Associate 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pathology</a:t>
            </a:r>
            <a:endParaRPr lang="ar-S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ashawky\Desktop\mcs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8887"/>
            <a:ext cx="262890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595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b="1" i="1" u="sng" dirty="0">
                <a:solidFill>
                  <a:srgbClr val="C00000"/>
                </a:solidFill>
              </a:rPr>
              <a:t>*Etiology &amp; pathogenesis:</a:t>
            </a:r>
            <a:endParaRPr lang="ar-SA" sz="3600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Chemical change in the glomerular basement membrane causing protein loss.</a:t>
            </a:r>
          </a:p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3661774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577483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</a:t>
            </a:r>
            <a:r>
              <a:rPr lang="en-US" b="1" i="1" u="sng" dirty="0" smtClean="0">
                <a:solidFill>
                  <a:srgbClr val="C00000"/>
                </a:solidFill>
              </a:rPr>
              <a:t>Grossly:</a:t>
            </a:r>
          </a:p>
          <a:p>
            <a:r>
              <a:rPr lang="en-US" dirty="0"/>
              <a:t>Mild bilateral kidney </a:t>
            </a:r>
            <a:r>
              <a:rPr lang="en-US" dirty="0" smtClean="0"/>
              <a:t>enlargement. 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LM (Light microscope):</a:t>
            </a:r>
          </a:p>
          <a:p>
            <a:r>
              <a:rPr lang="en-US" dirty="0"/>
              <a:t>No abnormalities.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IF (</a:t>
            </a:r>
            <a:r>
              <a:rPr lang="en-US" b="1" i="1" u="sng" dirty="0" err="1">
                <a:solidFill>
                  <a:srgbClr val="C00000"/>
                </a:solidFill>
              </a:rPr>
              <a:t>Immunoflurescence</a:t>
            </a:r>
            <a:r>
              <a:rPr lang="en-US" b="1" i="1" u="sng" dirty="0">
                <a:solidFill>
                  <a:srgbClr val="C00000"/>
                </a:solidFill>
              </a:rPr>
              <a:t>):</a:t>
            </a:r>
          </a:p>
          <a:p>
            <a:r>
              <a:rPr lang="en-US" dirty="0"/>
              <a:t>No immune deposits.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EM (Electron microscope):</a:t>
            </a:r>
          </a:p>
          <a:p>
            <a:r>
              <a:rPr lang="en-US" sz="2800" dirty="0"/>
              <a:t>Fusion of the foot processes of the epithelial cells (</a:t>
            </a:r>
            <a:r>
              <a:rPr lang="en-US" sz="2800" dirty="0" err="1"/>
              <a:t>podocytes</a:t>
            </a:r>
            <a:r>
              <a:rPr lang="en-US" sz="2800" dirty="0"/>
              <a:t>).</a:t>
            </a:r>
            <a:endParaRPr lang="ar-SA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6634214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of normal glomerulus</a:t>
            </a: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839661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7262848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 of minimal change glom. disease</a:t>
            </a:r>
            <a:endParaRPr lang="ar-S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6840760" cy="520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4699151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CP (Clinical picture</a:t>
            </a:r>
            <a:r>
              <a:rPr lang="en-US" b="1" i="1" u="sng" dirty="0" smtClean="0">
                <a:solidFill>
                  <a:srgbClr val="C00000"/>
                </a:solidFill>
              </a:rPr>
              <a:t>):</a:t>
            </a:r>
          </a:p>
          <a:p>
            <a:pPr lvl="0"/>
            <a:r>
              <a:rPr lang="en-US" dirty="0"/>
              <a:t>Affect children and young adults.</a:t>
            </a:r>
          </a:p>
          <a:p>
            <a:r>
              <a:rPr lang="en-US" dirty="0"/>
              <a:t>Cause  </a:t>
            </a:r>
            <a:r>
              <a:rPr lang="en-US" dirty="0" err="1"/>
              <a:t>nephrotic</a:t>
            </a:r>
            <a:r>
              <a:rPr lang="en-US" dirty="0"/>
              <a:t> syndrome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C00000"/>
                </a:solidFill>
              </a:rPr>
              <a:t>* Fate:</a:t>
            </a:r>
          </a:p>
          <a:p>
            <a:r>
              <a:rPr lang="en-US" dirty="0"/>
              <a:t>The disease has excellent prognosis and most patients respond to corticosteroids with complete resolution of proteinuria.</a:t>
            </a: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995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Post-streptococcal G.N</a:t>
            </a:r>
            <a:endParaRPr lang="ar-SA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9823990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*Etiology &amp; pathogenesis:</a:t>
            </a:r>
            <a:endParaRPr lang="ar-SA" sz="40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Immune complex reaction; (</a:t>
            </a:r>
            <a:r>
              <a:rPr lang="en-US" dirty="0" err="1"/>
              <a:t>nephrotegenic</a:t>
            </a:r>
            <a:r>
              <a:rPr lang="en-US" dirty="0"/>
              <a:t> strains of group A beta </a:t>
            </a:r>
            <a:r>
              <a:rPr lang="en-US" dirty="0" err="1"/>
              <a:t>haemolytic</a:t>
            </a:r>
            <a:r>
              <a:rPr lang="en-US" dirty="0"/>
              <a:t> streptococci + </a:t>
            </a:r>
            <a:r>
              <a:rPr lang="en-US" dirty="0" err="1"/>
              <a:t>Ig</a:t>
            </a:r>
            <a:r>
              <a:rPr lang="en-US" dirty="0"/>
              <a:t> G), the complex is deposited in the </a:t>
            </a:r>
            <a:r>
              <a:rPr lang="en-US" dirty="0" smtClean="0"/>
              <a:t>glomeruli </a:t>
            </a:r>
            <a:r>
              <a:rPr lang="en-US" dirty="0"/>
              <a:t>with subsequent complement activation </a:t>
            </a:r>
            <a:r>
              <a:rPr lang="en-US" dirty="0">
                <a:sym typeface="Symbol"/>
              </a:rPr>
              <a:t></a:t>
            </a:r>
            <a:r>
              <a:rPr lang="en-US" dirty="0"/>
              <a:t> acute inflammation.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606253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i="1" u="sng" dirty="0">
                <a:solidFill>
                  <a:srgbClr val="C00000"/>
                </a:solidFill>
              </a:rPr>
              <a:t>* </a:t>
            </a:r>
            <a:r>
              <a:rPr lang="en-US" b="1" i="1" u="sng" dirty="0" smtClean="0">
                <a:solidFill>
                  <a:srgbClr val="C00000"/>
                </a:solidFill>
              </a:rPr>
              <a:t>Grossly:</a:t>
            </a:r>
            <a:endParaRPr lang="ar-SA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Mild bilateral kidney enlargement with petechial </a:t>
            </a:r>
            <a:r>
              <a:rPr lang="en-US" dirty="0" smtClean="0"/>
              <a:t>hemorrhages</a:t>
            </a:r>
            <a:r>
              <a:rPr lang="en-US" dirty="0"/>
              <a:t>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8662599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en-US" b="1" i="1" u="sng" dirty="0">
                <a:solidFill>
                  <a:srgbClr val="C00000"/>
                </a:solidFill>
              </a:rPr>
              <a:t>* LM (Light microscope</a:t>
            </a:r>
            <a:r>
              <a:rPr lang="en-US" b="1" i="1" u="sng" dirty="0" smtClean="0">
                <a:solidFill>
                  <a:srgbClr val="C00000"/>
                </a:solidFill>
              </a:rPr>
              <a:t>):</a:t>
            </a:r>
            <a:endParaRPr lang="ar-SA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500" b="1" dirty="0">
                <a:solidFill>
                  <a:srgbClr val="0070C0"/>
                </a:solidFill>
              </a:rPr>
              <a:t>a. Glomeruli:</a:t>
            </a:r>
            <a:endParaRPr lang="en-US" sz="3500" dirty="0">
              <a:solidFill>
                <a:srgbClr val="0070C0"/>
              </a:solidFill>
            </a:endParaRPr>
          </a:p>
          <a:p>
            <a:pPr lvl="0"/>
            <a:r>
              <a:rPr lang="en-US" dirty="0"/>
              <a:t> Proliferation </a:t>
            </a:r>
            <a:r>
              <a:rPr lang="en-US" dirty="0" smtClean="0"/>
              <a:t>of endothelial </a:t>
            </a:r>
            <a:r>
              <a:rPr lang="en-US" dirty="0"/>
              <a:t>and </a:t>
            </a:r>
            <a:r>
              <a:rPr lang="en-US" dirty="0" err="1"/>
              <a:t>mesangial</a:t>
            </a:r>
            <a:r>
              <a:rPr lang="en-US" dirty="0"/>
              <a:t> cells.</a:t>
            </a:r>
          </a:p>
          <a:p>
            <a:pPr lvl="0"/>
            <a:r>
              <a:rPr lang="en-US" dirty="0"/>
              <a:t> Glomerular capillaries contain neutrophils.</a:t>
            </a:r>
          </a:p>
          <a:p>
            <a:pPr lvl="0"/>
            <a:r>
              <a:rPr lang="en-US" dirty="0"/>
              <a:t> Bowman’s space shows: neutrophils, RBCs, some albumin.</a:t>
            </a:r>
          </a:p>
          <a:p>
            <a:pPr marL="0" indent="0">
              <a:buNone/>
            </a:pPr>
            <a:r>
              <a:rPr lang="en-US" sz="3500" b="1" dirty="0">
                <a:solidFill>
                  <a:srgbClr val="0070C0"/>
                </a:solidFill>
              </a:rPr>
              <a:t>b. Tubules:</a:t>
            </a:r>
          </a:p>
          <a:p>
            <a:pPr lvl="0"/>
            <a:r>
              <a:rPr lang="en-US" dirty="0"/>
              <a:t>The lining cells are swollen.</a:t>
            </a:r>
          </a:p>
          <a:p>
            <a:pPr lvl="0"/>
            <a:r>
              <a:rPr lang="en-US" dirty="0"/>
              <a:t>The lumens show casts (RBCs casts, neutrophil casts &amp; hyaline casts).</a:t>
            </a:r>
          </a:p>
          <a:p>
            <a:pPr marL="0" indent="0">
              <a:buNone/>
            </a:pPr>
            <a:r>
              <a:rPr lang="en-US" sz="3500" b="1" dirty="0">
                <a:solidFill>
                  <a:srgbClr val="0070C0"/>
                </a:solidFill>
              </a:rPr>
              <a:t>c. Interstitium: </a:t>
            </a:r>
          </a:p>
          <a:p>
            <a:r>
              <a:rPr lang="en-US" dirty="0"/>
              <a:t>Acute inflammatory reaction…...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780447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kidney</a:t>
            </a:r>
            <a:endParaRPr lang="ar-S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848872" cy="52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056178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904656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sz="3600" dirty="0"/>
              <a:t>Glomerular diseases constitute </a:t>
            </a:r>
            <a:r>
              <a:rPr lang="en-US" sz="3600" dirty="0" smtClean="0"/>
              <a:t>one </a:t>
            </a:r>
            <a:r>
              <a:rPr lang="en-US" sz="3600" dirty="0"/>
              <a:t>of the major problems in nephrology; indeed, chronic glomerulonephritis is one of the most common causes of chronic renal failure in humans. </a:t>
            </a:r>
            <a:endParaRPr lang="en-US" sz="36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2804454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Normal kidney</a:t>
            </a:r>
            <a:endParaRPr lang="ar-S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3" y="1196752"/>
            <a:ext cx="828092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8910840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Post-streptococcal GN</a:t>
            </a:r>
            <a:endParaRPr lang="ar-S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4" y="1218166"/>
            <a:ext cx="7675962" cy="532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035350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Post-streptococcal GN</a:t>
            </a:r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64896" cy="505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8782384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en-US" sz="4400" b="1" i="1" u="sng" dirty="0">
                <a:solidFill>
                  <a:srgbClr val="C00000"/>
                </a:solidFill>
              </a:rPr>
              <a:t>* IF (</a:t>
            </a:r>
            <a:r>
              <a:rPr lang="en-US" sz="4400" b="1" i="1" u="sng" dirty="0" err="1">
                <a:solidFill>
                  <a:srgbClr val="C00000"/>
                </a:solidFill>
              </a:rPr>
              <a:t>Immunoflurescence</a:t>
            </a:r>
            <a:r>
              <a:rPr lang="en-US" sz="4400" b="1" i="1" u="sng" dirty="0">
                <a:solidFill>
                  <a:srgbClr val="C00000"/>
                </a:solidFill>
              </a:rPr>
              <a:t>):</a:t>
            </a:r>
            <a:endParaRPr lang="ar-SA" sz="4400" i="1" u="sng" dirty="0">
              <a:solidFill>
                <a:srgbClr val="C00000"/>
              </a:solidFill>
            </a:endParaRPr>
          </a:p>
          <a:p>
            <a:r>
              <a:rPr lang="en-US" dirty="0" smtClean="0"/>
              <a:t>Deposition </a:t>
            </a:r>
            <a:r>
              <a:rPr lang="en-US" dirty="0"/>
              <a:t>of </a:t>
            </a:r>
            <a:r>
              <a:rPr lang="en-US" dirty="0" err="1"/>
              <a:t>Ig</a:t>
            </a:r>
            <a:r>
              <a:rPr lang="en-US" dirty="0"/>
              <a:t> </a:t>
            </a:r>
            <a:r>
              <a:rPr lang="en-US" dirty="0" smtClean="0"/>
              <a:t>G </a:t>
            </a:r>
            <a:r>
              <a:rPr lang="en-US" dirty="0"/>
              <a:t>and C3</a:t>
            </a:r>
            <a:r>
              <a:rPr lang="en-US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87434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Positive </a:t>
            </a:r>
            <a:r>
              <a:rPr lang="en-US" dirty="0" err="1" smtClean="0"/>
              <a:t>Ig</a:t>
            </a:r>
            <a:r>
              <a:rPr lang="en-US" dirty="0" smtClean="0"/>
              <a:t> G and C3</a:t>
            </a:r>
            <a:endParaRPr lang="ar-S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696744" cy="501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61639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4525963"/>
          </a:xfrm>
        </p:spPr>
        <p:txBody>
          <a:bodyPr/>
          <a:lstStyle/>
          <a:p>
            <a:pPr marL="0" indent="0">
              <a:buNone/>
            </a:pPr>
            <a:r>
              <a:rPr lang="en-US" sz="4400" b="1" i="1" u="sng" dirty="0">
                <a:solidFill>
                  <a:srgbClr val="C00000"/>
                </a:solidFill>
              </a:rPr>
              <a:t>* EM (Electron microscope):</a:t>
            </a:r>
          </a:p>
          <a:p>
            <a:r>
              <a:rPr lang="en-US" dirty="0" err="1"/>
              <a:t>Subepithelial</a:t>
            </a:r>
            <a:r>
              <a:rPr lang="en-US" dirty="0"/>
              <a:t> immune complex deposit (humps).</a:t>
            </a:r>
            <a:endParaRPr lang="ar-SA" dirty="0"/>
          </a:p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3117821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571500"/>
            <a:ext cx="8256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8962142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l"/>
            <a:r>
              <a:rPr lang="en-US" b="1" i="1" u="sng" dirty="0">
                <a:solidFill>
                  <a:srgbClr val="C00000"/>
                </a:solidFill>
              </a:rPr>
              <a:t>* CP (Clinical picture</a:t>
            </a:r>
            <a:r>
              <a:rPr lang="en-US" b="1" i="1" u="sng" dirty="0" smtClean="0">
                <a:solidFill>
                  <a:srgbClr val="C00000"/>
                </a:solidFill>
              </a:rPr>
              <a:t>):</a:t>
            </a:r>
            <a:endParaRPr lang="ar-SA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9685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A </a:t>
            </a:r>
            <a:r>
              <a:rPr lang="en-US" dirty="0"/>
              <a:t>young child </a:t>
            </a:r>
            <a:r>
              <a:rPr lang="en-US" dirty="0" smtClean="0"/>
              <a:t>presents with oliguria</a:t>
            </a:r>
            <a:r>
              <a:rPr lang="en-US" dirty="0"/>
              <a:t>, </a:t>
            </a:r>
            <a:r>
              <a:rPr lang="en-US" dirty="0" smtClean="0"/>
              <a:t>hematuria (cocoa-colored </a:t>
            </a:r>
            <a:r>
              <a:rPr lang="en-US" dirty="0"/>
              <a:t>urine</a:t>
            </a:r>
            <a:r>
              <a:rPr lang="en-US" dirty="0" smtClean="0"/>
              <a:t>) </a:t>
            </a:r>
            <a:r>
              <a:rPr lang="en-US" dirty="0"/>
              <a:t>and  </a:t>
            </a:r>
            <a:r>
              <a:rPr lang="en-US" dirty="0" err="1"/>
              <a:t>peri</a:t>
            </a:r>
            <a:r>
              <a:rPr lang="en-US" dirty="0"/>
              <a:t>-orbital </a:t>
            </a:r>
            <a:r>
              <a:rPr lang="en-US" dirty="0" smtClean="0"/>
              <a:t>edema about 2 </a:t>
            </a:r>
            <a:r>
              <a:rPr lang="en-US" dirty="0"/>
              <a:t>weeks after recovery from a sore throat. </a:t>
            </a:r>
            <a:endParaRPr lang="en-US" dirty="0" smtClean="0"/>
          </a:p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3069088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702" y="5845948"/>
            <a:ext cx="3538736" cy="74644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RBCs cast</a:t>
            </a:r>
            <a:endParaRPr lang="ar-SA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" y="116632"/>
            <a:ext cx="541369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33263"/>
            <a:ext cx="34861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41" y="4005064"/>
            <a:ext cx="4528323" cy="2587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095478" y="116631"/>
            <a:ext cx="3538736" cy="983839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Hematuria (coca cola colored urine)</a:t>
            </a: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3524896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76672"/>
            <a:ext cx="8568952" cy="612068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More than 95% of </a:t>
            </a:r>
            <a:r>
              <a:rPr lang="en-US" dirty="0" smtClean="0"/>
              <a:t>the affected </a:t>
            </a:r>
            <a:r>
              <a:rPr lang="en-US" dirty="0"/>
              <a:t>children eventually </a:t>
            </a:r>
            <a:r>
              <a:rPr lang="en-US" u="sng" dirty="0"/>
              <a:t>recover totally </a:t>
            </a:r>
            <a:r>
              <a:rPr lang="en-US" dirty="0"/>
              <a:t>with </a:t>
            </a:r>
            <a:r>
              <a:rPr lang="en-US" dirty="0" smtClean="0"/>
              <a:t>treatment.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 </a:t>
            </a:r>
            <a:r>
              <a:rPr lang="en-US" dirty="0"/>
              <a:t>small minority of children (perhaps less than 1%) do not improve, become severely </a:t>
            </a:r>
            <a:r>
              <a:rPr lang="en-US" dirty="0" err="1"/>
              <a:t>oliguric</a:t>
            </a:r>
            <a:r>
              <a:rPr lang="en-US" dirty="0"/>
              <a:t>, and develop </a:t>
            </a:r>
            <a:r>
              <a:rPr lang="en-US" u="sng" dirty="0"/>
              <a:t>a rapidly progressive </a:t>
            </a:r>
            <a:r>
              <a:rPr lang="en-US" dirty="0" smtClean="0"/>
              <a:t>glomerulonephritis.</a:t>
            </a:r>
            <a:r>
              <a:rPr lang="en-US" u="sng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Some </a:t>
            </a:r>
            <a:r>
              <a:rPr lang="en-US" dirty="0"/>
              <a:t>of the remaining patients may undergo slow progression to </a:t>
            </a:r>
            <a:r>
              <a:rPr lang="en-US" u="sng" dirty="0"/>
              <a:t>chronic </a:t>
            </a:r>
            <a:r>
              <a:rPr lang="en-US" u="sng" dirty="0" smtClean="0"/>
              <a:t>glomerulonephritis</a:t>
            </a:r>
            <a:r>
              <a:rPr lang="en-US" dirty="0" smtClean="0"/>
              <a:t>. 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3972355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b="1" i="1" u="sng" dirty="0">
                <a:solidFill>
                  <a:srgbClr val="C00000"/>
                </a:solidFill>
              </a:rPr>
              <a:t>* Classification of glomerular diseases</a:t>
            </a:r>
            <a:r>
              <a:rPr lang="en-US" sz="3600" b="1" i="1" u="sng" dirty="0" smtClean="0">
                <a:solidFill>
                  <a:srgbClr val="C00000"/>
                </a:solidFill>
              </a:rPr>
              <a:t>:</a:t>
            </a:r>
            <a:endParaRPr lang="ar-SA" sz="3600" i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i="1" u="sng" dirty="0" smtClean="0">
                <a:latin typeface="+mj-lt"/>
              </a:rPr>
              <a:t>I</a:t>
            </a:r>
            <a:r>
              <a:rPr lang="en-US" i="1" u="sng" dirty="0">
                <a:latin typeface="+mj-lt"/>
              </a:rPr>
              <a:t>. Primary  G.N (the disease affects kidney only): </a:t>
            </a:r>
            <a:endParaRPr lang="en-US" sz="2000" dirty="0">
              <a:latin typeface="+mj-lt"/>
            </a:endParaRPr>
          </a:p>
          <a:p>
            <a:pPr lvl="2">
              <a:lnSpc>
                <a:spcPct val="150000"/>
              </a:lnSpc>
            </a:pPr>
            <a:r>
              <a:rPr lang="en-US" dirty="0">
                <a:latin typeface="+mj-lt"/>
              </a:rPr>
              <a:t>Minimal change glomerular disease (Lipoid </a:t>
            </a:r>
            <a:r>
              <a:rPr lang="en-US" dirty="0" err="1">
                <a:latin typeface="+mj-lt"/>
              </a:rPr>
              <a:t>nephrosis</a:t>
            </a:r>
            <a:r>
              <a:rPr lang="en-US" dirty="0">
                <a:latin typeface="+mj-lt"/>
              </a:rPr>
              <a:t>).</a:t>
            </a:r>
            <a:endParaRPr lang="en-US" sz="1600" dirty="0">
              <a:latin typeface="+mj-lt"/>
            </a:endParaRPr>
          </a:p>
          <a:p>
            <a:pPr lvl="2">
              <a:lnSpc>
                <a:spcPct val="150000"/>
              </a:lnSpc>
            </a:pPr>
            <a:r>
              <a:rPr lang="en-US" dirty="0">
                <a:latin typeface="+mj-lt"/>
              </a:rPr>
              <a:t>Acute diffuse proliferative </a:t>
            </a:r>
            <a:r>
              <a:rPr lang="en-US" dirty="0" smtClean="0">
                <a:latin typeface="+mj-lt"/>
              </a:rPr>
              <a:t>G.N: </a:t>
            </a:r>
          </a:p>
          <a:p>
            <a:pPr lvl="3">
              <a:lnSpc>
                <a:spcPct val="150000"/>
              </a:lnSpc>
            </a:pPr>
            <a:r>
              <a:rPr lang="en-US" dirty="0">
                <a:latin typeface="+mj-lt"/>
              </a:rPr>
              <a:t>P</a:t>
            </a:r>
            <a:r>
              <a:rPr lang="en-US" dirty="0" smtClean="0">
                <a:latin typeface="+mj-lt"/>
              </a:rPr>
              <a:t>ost-streptococcal G.N.</a:t>
            </a:r>
          </a:p>
          <a:p>
            <a:pPr lvl="3">
              <a:lnSpc>
                <a:spcPct val="150000"/>
              </a:lnSpc>
            </a:pPr>
            <a:r>
              <a:rPr lang="en-US" dirty="0">
                <a:latin typeface="+mj-lt"/>
              </a:rPr>
              <a:t>Non-post-streptococcal GN.</a:t>
            </a:r>
          </a:p>
          <a:p>
            <a:pPr lvl="2">
              <a:lnSpc>
                <a:spcPct val="150000"/>
              </a:lnSpc>
            </a:pPr>
            <a:r>
              <a:rPr lang="en-US" dirty="0" smtClean="0">
                <a:latin typeface="+mj-lt"/>
              </a:rPr>
              <a:t>Rapidly progressive G.N.</a:t>
            </a:r>
          </a:p>
          <a:p>
            <a:pPr lvl="2">
              <a:lnSpc>
                <a:spcPct val="150000"/>
              </a:lnSpc>
            </a:pPr>
            <a:r>
              <a:rPr lang="en-US" dirty="0" err="1" smtClean="0">
                <a:latin typeface="+mj-lt"/>
              </a:rPr>
              <a:t>Membraneous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G.N.</a:t>
            </a:r>
            <a:endParaRPr lang="en-US" sz="1600" dirty="0">
              <a:latin typeface="+mj-lt"/>
            </a:endParaRPr>
          </a:p>
          <a:p>
            <a:pPr lvl="2">
              <a:lnSpc>
                <a:spcPct val="150000"/>
              </a:lnSpc>
            </a:pPr>
            <a:r>
              <a:rPr lang="en-US" dirty="0" err="1">
                <a:latin typeface="+mj-lt"/>
              </a:rPr>
              <a:t>Membranoproliferative</a:t>
            </a:r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G.N.</a:t>
            </a:r>
          </a:p>
          <a:p>
            <a:pPr lvl="2">
              <a:lnSpc>
                <a:spcPct val="150000"/>
              </a:lnSpc>
            </a:pPr>
            <a:r>
              <a:rPr lang="en-US" sz="2400" dirty="0" smtClean="0">
                <a:latin typeface="+mj-lt"/>
              </a:rPr>
              <a:t>Chronic  </a:t>
            </a:r>
            <a:r>
              <a:rPr lang="en-US" sz="2400" dirty="0">
                <a:latin typeface="+mj-lt"/>
              </a:rPr>
              <a:t>G.N.</a:t>
            </a:r>
            <a:endParaRPr lang="ar-SA" sz="2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068509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Nephritic syndrome</a:t>
            </a:r>
            <a:endParaRPr lang="ar-SA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- A </a:t>
            </a:r>
            <a:r>
              <a:rPr lang="en-US" dirty="0"/>
              <a:t>syndrome formed of:</a:t>
            </a:r>
          </a:p>
          <a:p>
            <a:pPr marL="400050" lvl="1" indent="0">
              <a:buNone/>
            </a:pPr>
            <a:r>
              <a:rPr lang="en-US" sz="3200" i="1" dirty="0">
                <a:solidFill>
                  <a:srgbClr val="FF0000"/>
                </a:solidFill>
              </a:rPr>
              <a:t>1. </a:t>
            </a:r>
            <a:r>
              <a:rPr lang="en-US" sz="3200" i="1" dirty="0" err="1">
                <a:solidFill>
                  <a:srgbClr val="FF0000"/>
                </a:solidFill>
              </a:rPr>
              <a:t>Haematuria</a:t>
            </a:r>
            <a:r>
              <a:rPr lang="en-US" sz="3200" i="1" dirty="0">
                <a:solidFill>
                  <a:srgbClr val="FF0000"/>
                </a:solidFill>
              </a:rPr>
              <a:t>.</a:t>
            </a:r>
          </a:p>
          <a:p>
            <a:pPr marL="400050" lvl="1" indent="0">
              <a:buNone/>
            </a:pPr>
            <a:r>
              <a:rPr lang="en-US" sz="3200" i="1" dirty="0">
                <a:solidFill>
                  <a:srgbClr val="FF0000"/>
                </a:solidFill>
              </a:rPr>
              <a:t>2. Oliguria.</a:t>
            </a:r>
          </a:p>
          <a:p>
            <a:pPr marL="400050" lvl="1" indent="0">
              <a:buNone/>
            </a:pPr>
            <a:r>
              <a:rPr lang="en-US" sz="3200" i="1" dirty="0">
                <a:solidFill>
                  <a:srgbClr val="FF0000"/>
                </a:solidFill>
              </a:rPr>
              <a:t>3. </a:t>
            </a:r>
            <a:r>
              <a:rPr lang="en-US" sz="3200" i="1" dirty="0" err="1">
                <a:solidFill>
                  <a:srgbClr val="FF0000"/>
                </a:solidFill>
              </a:rPr>
              <a:t>Peri</a:t>
            </a:r>
            <a:r>
              <a:rPr lang="en-US" sz="3200" i="1" dirty="0">
                <a:solidFill>
                  <a:srgbClr val="FF0000"/>
                </a:solidFill>
              </a:rPr>
              <a:t>-orbital </a:t>
            </a:r>
            <a:r>
              <a:rPr lang="en-US" sz="3200" i="1" dirty="0" err="1">
                <a:solidFill>
                  <a:srgbClr val="FF0000"/>
                </a:solidFill>
              </a:rPr>
              <a:t>oedema</a:t>
            </a:r>
            <a:r>
              <a:rPr lang="en-US" sz="3200" i="1" dirty="0">
                <a:solidFill>
                  <a:srgbClr val="FF0000"/>
                </a:solidFill>
              </a:rPr>
              <a:t>.</a:t>
            </a:r>
          </a:p>
          <a:p>
            <a:pPr marL="400050" lvl="1" indent="0">
              <a:buNone/>
            </a:pPr>
            <a:r>
              <a:rPr lang="en-US" sz="3200" i="1" dirty="0">
                <a:solidFill>
                  <a:srgbClr val="FF0000"/>
                </a:solidFill>
              </a:rPr>
              <a:t>4. Hypertension</a:t>
            </a:r>
            <a:r>
              <a:rPr lang="en-US" sz="3200" i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 smtClean="0"/>
              <a:t>- The most common cause of nephritic syndrome in children is </a:t>
            </a:r>
            <a:r>
              <a:rPr lang="en-US" u="sng" dirty="0" smtClean="0"/>
              <a:t>post-streptococcal GN.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30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1050008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Nephrotic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syndrome</a:t>
            </a:r>
            <a:endParaRPr lang="ar-SA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- A </a:t>
            </a:r>
            <a:r>
              <a:rPr lang="en-US" dirty="0"/>
              <a:t>syndrome formed  </a:t>
            </a:r>
            <a:r>
              <a:rPr lang="en-US" dirty="0" smtClean="0"/>
              <a:t>of:</a:t>
            </a:r>
            <a:endParaRPr lang="en-US" dirty="0"/>
          </a:p>
          <a:p>
            <a:pPr marL="400050" lvl="1" indent="0">
              <a:buNone/>
            </a:pPr>
            <a:r>
              <a:rPr lang="en-US" sz="3000" i="1" dirty="0">
                <a:solidFill>
                  <a:srgbClr val="FF0000"/>
                </a:solidFill>
              </a:rPr>
              <a:t>1. </a:t>
            </a:r>
            <a:r>
              <a:rPr lang="en-US" sz="3000" i="1" dirty="0" err="1">
                <a:solidFill>
                  <a:srgbClr val="FF0000"/>
                </a:solidFill>
              </a:rPr>
              <a:t>Hypoproteinaemia</a:t>
            </a:r>
            <a:r>
              <a:rPr lang="en-US" sz="3000" i="1" dirty="0">
                <a:solidFill>
                  <a:srgbClr val="FF0000"/>
                </a:solidFill>
              </a:rPr>
              <a:t>.</a:t>
            </a:r>
          </a:p>
          <a:p>
            <a:pPr marL="400050" lvl="1" indent="0">
              <a:buNone/>
            </a:pPr>
            <a:r>
              <a:rPr lang="en-US" sz="3000" i="1" dirty="0">
                <a:solidFill>
                  <a:srgbClr val="FF0000"/>
                </a:solidFill>
              </a:rPr>
              <a:t>2. Proteinuria .</a:t>
            </a:r>
          </a:p>
          <a:p>
            <a:pPr marL="400050" lvl="1" indent="0">
              <a:buNone/>
            </a:pPr>
            <a:r>
              <a:rPr lang="en-US" sz="3000" i="1" dirty="0">
                <a:solidFill>
                  <a:srgbClr val="FF0000"/>
                </a:solidFill>
              </a:rPr>
              <a:t>3. </a:t>
            </a:r>
            <a:r>
              <a:rPr lang="en-US" sz="3000" i="1" dirty="0" err="1">
                <a:solidFill>
                  <a:srgbClr val="FF0000"/>
                </a:solidFill>
              </a:rPr>
              <a:t>Oedema</a:t>
            </a:r>
            <a:r>
              <a:rPr lang="en-US" sz="3000" i="1" dirty="0">
                <a:solidFill>
                  <a:srgbClr val="FF0000"/>
                </a:solidFill>
              </a:rPr>
              <a:t>.</a:t>
            </a:r>
          </a:p>
          <a:p>
            <a:pPr marL="400050" lvl="1" indent="0">
              <a:buNone/>
            </a:pPr>
            <a:r>
              <a:rPr lang="en-US" sz="3000" i="1" dirty="0">
                <a:solidFill>
                  <a:srgbClr val="FF0000"/>
                </a:solidFill>
              </a:rPr>
              <a:t>4. </a:t>
            </a:r>
            <a:r>
              <a:rPr lang="en-US" sz="3000" i="1" dirty="0" err="1" smtClean="0">
                <a:solidFill>
                  <a:srgbClr val="FF0000"/>
                </a:solidFill>
              </a:rPr>
              <a:t>Hypercholesterolaemia</a:t>
            </a:r>
            <a:r>
              <a:rPr lang="en-US" sz="3000" i="1" dirty="0" smtClean="0">
                <a:solidFill>
                  <a:srgbClr val="FF0000"/>
                </a:solidFill>
              </a:rPr>
              <a:t>.</a:t>
            </a:r>
            <a:endParaRPr lang="en-US" i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 smtClean="0"/>
              <a:t>The most common cause of </a:t>
            </a:r>
            <a:r>
              <a:rPr lang="en-US" dirty="0" err="1" smtClean="0"/>
              <a:t>nephrotic</a:t>
            </a:r>
            <a:r>
              <a:rPr lang="en-US" dirty="0" smtClean="0"/>
              <a:t> syndrome in children is </a:t>
            </a:r>
            <a:r>
              <a:rPr lang="en-US" u="sng" dirty="0" smtClean="0"/>
              <a:t>minimal change glomerular disease.</a:t>
            </a:r>
          </a:p>
          <a:p>
            <a:pPr>
              <a:buFontTx/>
              <a:buChar char="-"/>
            </a:pPr>
            <a:r>
              <a:rPr lang="en-US" dirty="0" smtClean="0"/>
              <a:t>The most common cause of </a:t>
            </a:r>
            <a:r>
              <a:rPr lang="en-US" dirty="0" err="1" smtClean="0"/>
              <a:t>nephrotic</a:t>
            </a:r>
            <a:r>
              <a:rPr lang="en-US" dirty="0" smtClean="0"/>
              <a:t> syndrome in adults is </a:t>
            </a:r>
            <a:r>
              <a:rPr lang="en-US" u="sng" dirty="0" smtClean="0"/>
              <a:t>membranous GN.</a:t>
            </a:r>
            <a:endParaRPr lang="ar-SA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646125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32</a:t>
            </a:fld>
            <a:endParaRPr lang="ar-SA"/>
          </a:p>
        </p:txBody>
      </p:sp>
      <p:pic>
        <p:nvPicPr>
          <p:cNvPr id="11266" name="Picture 2" descr="C:\Users\ashawky\Desktop\9655_303966136376490_1714807148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6760774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Rounded Rectangle 4"/>
          <p:cNvSpPr/>
          <p:nvPr/>
        </p:nvSpPr>
        <p:spPr>
          <a:xfrm>
            <a:off x="611560" y="4653136"/>
            <a:ext cx="3240360" cy="1634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References:</a:t>
            </a:r>
          </a:p>
          <a:p>
            <a:pPr algn="ctr"/>
            <a:r>
              <a:rPr lang="en-US" b="1" dirty="0"/>
              <a:t>Robbins and </a:t>
            </a:r>
            <a:r>
              <a:rPr lang="en-US" b="1" dirty="0" err="1"/>
              <a:t>Cotran’s</a:t>
            </a:r>
            <a:r>
              <a:rPr lang="en-US" b="1" dirty="0"/>
              <a:t>: Pathologic Basis of Disease. Seventh edition.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112" y="5035897"/>
            <a:ext cx="2314600" cy="86895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ackadder ITC" pitchFamily="82" charset="0"/>
              </a:rPr>
              <a:t>Thanks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lackadder IT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23114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57748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i="1" u="sng" dirty="0">
                <a:latin typeface="+mj-lt"/>
              </a:rPr>
              <a:t>II. Secondary  G.N (the disease affects kidney and other organs):</a:t>
            </a:r>
            <a:endParaRPr lang="en-US" dirty="0">
              <a:latin typeface="+mj-lt"/>
            </a:endParaRPr>
          </a:p>
          <a:p>
            <a:pPr lvl="1">
              <a:lnSpc>
                <a:spcPct val="150000"/>
              </a:lnSpc>
            </a:pPr>
            <a:r>
              <a:rPr lang="en-US" sz="2400" dirty="0">
                <a:latin typeface="+mj-lt"/>
              </a:rPr>
              <a:t>Systemic lupus erythematosus (SLE).</a:t>
            </a:r>
          </a:p>
          <a:p>
            <a:pPr lvl="1">
              <a:lnSpc>
                <a:spcPct val="150000"/>
              </a:lnSpc>
            </a:pPr>
            <a:r>
              <a:rPr lang="en-US" sz="2400" dirty="0" err="1">
                <a:latin typeface="+mj-lt"/>
              </a:rPr>
              <a:t>Polyarteritis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nodosa</a:t>
            </a:r>
            <a:r>
              <a:rPr lang="en-US" sz="2400" dirty="0">
                <a:latin typeface="+mj-lt"/>
              </a:rPr>
              <a:t> (PAN).</a:t>
            </a:r>
          </a:p>
          <a:p>
            <a:pPr lvl="1">
              <a:lnSpc>
                <a:spcPct val="150000"/>
              </a:lnSpc>
            </a:pPr>
            <a:r>
              <a:rPr lang="en-US" sz="2400" dirty="0">
                <a:latin typeface="+mj-lt"/>
              </a:rPr>
              <a:t>Wegener granulomatosis.</a:t>
            </a:r>
          </a:p>
          <a:p>
            <a:pPr lvl="1">
              <a:lnSpc>
                <a:spcPct val="150000"/>
              </a:lnSpc>
            </a:pPr>
            <a:r>
              <a:rPr lang="en-US" sz="2400" dirty="0">
                <a:latin typeface="+mj-lt"/>
              </a:rPr>
              <a:t>Diabetes mellitus (</a:t>
            </a:r>
            <a:r>
              <a:rPr lang="en-US" sz="2400" dirty="0" err="1">
                <a:latin typeface="+mj-lt"/>
              </a:rPr>
              <a:t>diabeteic</a:t>
            </a:r>
            <a:r>
              <a:rPr lang="en-US" sz="2400" dirty="0">
                <a:latin typeface="+mj-lt"/>
              </a:rPr>
              <a:t> nephropathy).</a:t>
            </a:r>
          </a:p>
          <a:p>
            <a:pPr lvl="1">
              <a:lnSpc>
                <a:spcPct val="150000"/>
              </a:lnSpc>
            </a:pPr>
            <a:r>
              <a:rPr lang="en-US" sz="2400" dirty="0" err="1">
                <a:latin typeface="+mj-lt"/>
              </a:rPr>
              <a:t>Goodpasture</a:t>
            </a:r>
            <a:r>
              <a:rPr lang="en-US" sz="2400" dirty="0">
                <a:latin typeface="+mj-lt"/>
              </a:rPr>
              <a:t> syndrome.</a:t>
            </a:r>
          </a:p>
          <a:p>
            <a:pPr lvl="1">
              <a:lnSpc>
                <a:spcPct val="150000"/>
              </a:lnSpc>
            </a:pPr>
            <a:r>
              <a:rPr lang="en-US" sz="2400" dirty="0">
                <a:latin typeface="+mj-lt"/>
              </a:rPr>
              <a:t>Amyloidosis.</a:t>
            </a:r>
          </a:p>
          <a:p>
            <a:pPr>
              <a:lnSpc>
                <a:spcPct val="150000"/>
              </a:lnSpc>
            </a:pPr>
            <a:endParaRPr lang="ar-S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5226804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Glomerulus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390998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478762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30357"/>
            <a:ext cx="3962772" cy="341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614736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288554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976664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Most of the 1ry glomerular disease are due to immunologic mechanisms.</a:t>
            </a:r>
          </a:p>
          <a:p>
            <a:r>
              <a:rPr lang="en-US" dirty="0" smtClean="0"/>
              <a:t>To study any glomerular disease, a renal biopsy is taken and examined by 3 types of microscopes:</a:t>
            </a:r>
          </a:p>
          <a:p>
            <a:pPr marL="0" indent="0">
              <a:buNone/>
            </a:pPr>
            <a:r>
              <a:rPr lang="en-US" b="1" i="1" u="sng" dirty="0" smtClean="0">
                <a:solidFill>
                  <a:srgbClr val="7030A0"/>
                </a:solidFill>
              </a:rPr>
              <a:t>1. Light microscope: </a:t>
            </a:r>
            <a:r>
              <a:rPr lang="en-US" dirty="0" smtClean="0"/>
              <a:t>to examine the structure of glomeruli, tubules and interstitium.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7030A0"/>
                </a:solidFill>
              </a:rPr>
              <a:t>2. </a:t>
            </a:r>
            <a:r>
              <a:rPr lang="en-US" b="1" i="1" u="sng" dirty="0" smtClean="0">
                <a:solidFill>
                  <a:srgbClr val="7030A0"/>
                </a:solidFill>
              </a:rPr>
              <a:t>IF (immune </a:t>
            </a:r>
            <a:r>
              <a:rPr lang="en-US" b="1" i="1" u="sng" dirty="0" err="1">
                <a:solidFill>
                  <a:srgbClr val="7030A0"/>
                </a:solidFill>
              </a:rPr>
              <a:t>flourescent</a:t>
            </a:r>
            <a:r>
              <a:rPr lang="en-US" b="1" i="1" u="sng" dirty="0">
                <a:solidFill>
                  <a:srgbClr val="7030A0"/>
                </a:solidFill>
              </a:rPr>
              <a:t> </a:t>
            </a:r>
            <a:r>
              <a:rPr lang="en-US" b="1" i="1" u="sng" dirty="0" smtClean="0">
                <a:solidFill>
                  <a:srgbClr val="7030A0"/>
                </a:solidFill>
              </a:rPr>
              <a:t>microscope): </a:t>
            </a:r>
            <a:r>
              <a:rPr lang="en-US" dirty="0" smtClean="0"/>
              <a:t>to detect the type of deposited immunoglobulin in the glomeruli.</a:t>
            </a:r>
          </a:p>
          <a:p>
            <a:pPr marL="0" indent="0">
              <a:buNone/>
            </a:pPr>
            <a:r>
              <a:rPr lang="en-US" b="1" i="1" u="sng" dirty="0">
                <a:solidFill>
                  <a:srgbClr val="7030A0"/>
                </a:solidFill>
              </a:rPr>
              <a:t>3. EM (electron microscope): </a:t>
            </a:r>
            <a:r>
              <a:rPr lang="en-US" dirty="0" smtClean="0"/>
              <a:t>to detect the site of immune complex, either sub-epithelial, sub-endothelial, </a:t>
            </a:r>
            <a:r>
              <a:rPr lang="en-US" dirty="0" err="1" smtClean="0"/>
              <a:t>mesangial</a:t>
            </a:r>
            <a:r>
              <a:rPr lang="en-US" dirty="0" smtClean="0"/>
              <a:t> or basement membrane..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285487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640960" cy="11430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Minimal change glomerular disease</a:t>
            </a:r>
            <a:endParaRPr lang="ar-SA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A616-861A-498E-8BBA-9DAF1237FA7F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100652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719</Words>
  <Application>Microsoft Office PowerPoint</Application>
  <PresentationFormat>On-screen Show (4:3)</PresentationFormat>
  <Paragraphs>128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Glomerulonephritis </vt:lpstr>
      <vt:lpstr>PowerPoint Presentation</vt:lpstr>
      <vt:lpstr>* Classification of glomerular diseases:</vt:lpstr>
      <vt:lpstr>PowerPoint Presentation</vt:lpstr>
      <vt:lpstr>Normal Glomerulus</vt:lpstr>
      <vt:lpstr> </vt:lpstr>
      <vt:lpstr>PowerPoint Presentation</vt:lpstr>
      <vt:lpstr>PowerPoint Presentation</vt:lpstr>
      <vt:lpstr> Minimal change glomerular disease</vt:lpstr>
      <vt:lpstr>*Etiology &amp; pathogenesis:</vt:lpstr>
      <vt:lpstr>PowerPoint Presentation</vt:lpstr>
      <vt:lpstr>EM of normal glomerulus</vt:lpstr>
      <vt:lpstr>EM of minimal change glom. disease</vt:lpstr>
      <vt:lpstr>PowerPoint Presentation</vt:lpstr>
      <vt:lpstr>Post-streptococcal G.N</vt:lpstr>
      <vt:lpstr>*Etiology &amp; pathogenesis:</vt:lpstr>
      <vt:lpstr>* Grossly:</vt:lpstr>
      <vt:lpstr>* LM (Light microscope):</vt:lpstr>
      <vt:lpstr>Normal kidney</vt:lpstr>
      <vt:lpstr>Normal kidney</vt:lpstr>
      <vt:lpstr>Post-streptococcal GN</vt:lpstr>
      <vt:lpstr>Post-streptococcal GN</vt:lpstr>
      <vt:lpstr>PowerPoint Presentation</vt:lpstr>
      <vt:lpstr>Positive Ig G and C3</vt:lpstr>
      <vt:lpstr>PowerPoint Presentation</vt:lpstr>
      <vt:lpstr>PowerPoint Presentation</vt:lpstr>
      <vt:lpstr>* CP (Clinical picture):</vt:lpstr>
      <vt:lpstr>RBCs cast</vt:lpstr>
      <vt:lpstr>PowerPoint Presentation</vt:lpstr>
      <vt:lpstr>Nephritic syndrome</vt:lpstr>
      <vt:lpstr>Nephrotic syndrome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Glomerulonephritis </dc:title>
  <dc:creator>Abdulaty Shawky</dc:creator>
  <cp:lastModifiedBy>Abdulaty Shawky</cp:lastModifiedBy>
  <cp:revision>59</cp:revision>
  <dcterms:created xsi:type="dcterms:W3CDTF">2013-03-05T10:50:34Z</dcterms:created>
  <dcterms:modified xsi:type="dcterms:W3CDTF">2014-11-09T08:04:24Z</dcterms:modified>
</cp:coreProperties>
</file>